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1"/>
  </p:notesMasterIdLst>
  <p:sldIdLst>
    <p:sldId id="265" r:id="rId2"/>
    <p:sldId id="264" r:id="rId3"/>
    <p:sldId id="257" r:id="rId4"/>
    <p:sldId id="266" r:id="rId5"/>
    <p:sldId id="258" r:id="rId6"/>
    <p:sldId id="260" r:id="rId7"/>
    <p:sldId id="261" r:id="rId8"/>
    <p:sldId id="267"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21EA7B6-474B-A3D3-2F0E-0DD539BEB22D}" name="Kusmierczuk, Karol" initials="" userId="S::kusmkk24@wfu.edu::cb0ac427-73fd-4c10-a2e3-de2fb5058be0"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1A3260"/>
    <a:srgbClr val="4D14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0636"/>
  </p:normalViewPr>
  <p:slideViewPr>
    <p:cSldViewPr snapToGrid="0">
      <p:cViewPr varScale="1">
        <p:scale>
          <a:sx n="72" d="100"/>
          <a:sy n="72" d="100"/>
        </p:scale>
        <p:origin x="212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e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75E4FF-E63F-F448-AC8B-4C516726024F}" type="datetimeFigureOut">
              <a:rPr lang="en-US" smtClean="0"/>
              <a:t>1/26/25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503768-C59C-4946-8652-43220700B656}" type="slidenum">
              <a:rPr lang="en-US" smtClean="0"/>
              <a:t>‹#›</a:t>
            </a:fld>
            <a:endParaRPr lang="en-US"/>
          </a:p>
        </p:txBody>
      </p:sp>
    </p:spTree>
    <p:extLst>
      <p:ext uri="{BB962C8B-B14F-4D97-AF65-F5344CB8AC3E}">
        <p14:creationId xmlns:p14="http://schemas.microsoft.com/office/powerpoint/2010/main" val="9140126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lnSpc>
                <a:spcPct val="90000"/>
              </a:lnSpc>
            </a:pPr>
            <a:r>
              <a:rPr lang="en-US" dirty="0">
                <a:solidFill>
                  <a:schemeClr val="bg1"/>
                </a:solidFill>
                <a:highlight>
                  <a:srgbClr val="1A3260"/>
                </a:highlight>
              </a:rPr>
              <a:t>Karol Kusmierczuk</a:t>
            </a:r>
          </a:p>
          <a:p>
            <a:pPr algn="l">
              <a:lnSpc>
                <a:spcPct val="90000"/>
              </a:lnSpc>
            </a:pPr>
            <a:r>
              <a:rPr lang="en-US" dirty="0">
                <a:solidFill>
                  <a:schemeClr val="bg1"/>
                </a:solidFill>
                <a:highlight>
                  <a:srgbClr val="1A3260"/>
                </a:highlight>
              </a:rPr>
              <a:t>BAN 6053</a:t>
            </a:r>
          </a:p>
          <a:p>
            <a:pPr algn="l">
              <a:lnSpc>
                <a:spcPct val="90000"/>
              </a:lnSpc>
            </a:pPr>
            <a:r>
              <a:rPr lang="en-US" dirty="0">
                <a:solidFill>
                  <a:schemeClr val="bg1"/>
                </a:solidFill>
                <a:highlight>
                  <a:srgbClr val="1A3260"/>
                </a:highlight>
              </a:rPr>
              <a:t>Spring 2025</a:t>
            </a:r>
          </a:p>
          <a:p>
            <a:endParaRPr lang="en-US" dirty="0"/>
          </a:p>
        </p:txBody>
      </p:sp>
      <p:sp>
        <p:nvSpPr>
          <p:cNvPr id="4" name="Slide Number Placeholder 3"/>
          <p:cNvSpPr>
            <a:spLocks noGrp="1"/>
          </p:cNvSpPr>
          <p:nvPr>
            <p:ph type="sldNum" sz="quarter" idx="5"/>
          </p:nvPr>
        </p:nvSpPr>
        <p:spPr/>
        <p:txBody>
          <a:bodyPr/>
          <a:lstStyle/>
          <a:p>
            <a:fld id="{E1503768-C59C-4946-8652-43220700B656}" type="slidenum">
              <a:rPr lang="en-US" smtClean="0"/>
              <a:t>1</a:t>
            </a:fld>
            <a:endParaRPr lang="en-US"/>
          </a:p>
        </p:txBody>
      </p:sp>
    </p:spTree>
    <p:extLst>
      <p:ext uri="{BB962C8B-B14F-4D97-AF65-F5344CB8AC3E}">
        <p14:creationId xmlns:p14="http://schemas.microsoft.com/office/powerpoint/2010/main" val="3950819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Gill Sans MT" panose="020B0502020104020203" pitchFamily="34" charset="77"/>
              </a:rPr>
              <a:t>This is a brief overview of the content that will be presented. </a:t>
            </a:r>
          </a:p>
        </p:txBody>
      </p:sp>
      <p:sp>
        <p:nvSpPr>
          <p:cNvPr id="4" name="Slide Number Placeholder 3"/>
          <p:cNvSpPr>
            <a:spLocks noGrp="1"/>
          </p:cNvSpPr>
          <p:nvPr>
            <p:ph type="sldNum" sz="quarter" idx="5"/>
          </p:nvPr>
        </p:nvSpPr>
        <p:spPr/>
        <p:txBody>
          <a:bodyPr/>
          <a:lstStyle/>
          <a:p>
            <a:fld id="{E1503768-C59C-4946-8652-43220700B656}" type="slidenum">
              <a:rPr lang="en-US" smtClean="0"/>
              <a:t>2</a:t>
            </a:fld>
            <a:endParaRPr lang="en-US"/>
          </a:p>
        </p:txBody>
      </p:sp>
    </p:spTree>
    <p:extLst>
      <p:ext uri="{BB962C8B-B14F-4D97-AF65-F5344CB8AC3E}">
        <p14:creationId xmlns:p14="http://schemas.microsoft.com/office/powerpoint/2010/main" val="2872899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000000"/>
                </a:solidFill>
                <a:effectLst/>
                <a:latin typeface="Gill Sans MT" panose="020B0502020104020203" pitchFamily="34" charset="77"/>
              </a:rPr>
              <a:t>Wake Supermarket is launching a new line of organic products and aims to identify which customers are most likely to purchase them. The goal is to develop a profile of the typical organic product buyer. Additionally, management wants to determine if organic buyers spend more on average than other customers. If organic buyers are highly profitable, it would justify the additional cost of stocking these products.</a:t>
            </a:r>
            <a:endParaRPr lang="en-US" dirty="0">
              <a:latin typeface="Gill Sans MT" panose="020B0502020104020203" pitchFamily="34" charset="77"/>
            </a:endParaRPr>
          </a:p>
        </p:txBody>
      </p:sp>
      <p:sp>
        <p:nvSpPr>
          <p:cNvPr id="4" name="Slide Number Placeholder 3"/>
          <p:cNvSpPr>
            <a:spLocks noGrp="1"/>
          </p:cNvSpPr>
          <p:nvPr>
            <p:ph type="sldNum" sz="quarter" idx="5"/>
          </p:nvPr>
        </p:nvSpPr>
        <p:spPr/>
        <p:txBody>
          <a:bodyPr/>
          <a:lstStyle/>
          <a:p>
            <a:fld id="{E1503768-C59C-4946-8652-43220700B656}" type="slidenum">
              <a:rPr lang="en-US" smtClean="0"/>
              <a:t>3</a:t>
            </a:fld>
            <a:endParaRPr lang="en-US"/>
          </a:p>
        </p:txBody>
      </p:sp>
    </p:spTree>
    <p:extLst>
      <p:ext uri="{BB962C8B-B14F-4D97-AF65-F5344CB8AC3E}">
        <p14:creationId xmlns:p14="http://schemas.microsoft.com/office/powerpoint/2010/main" val="29486198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000000"/>
                </a:solidFill>
                <a:effectLst/>
                <a:latin typeface="Gill Sans MT" panose="020B0502020104020203" pitchFamily="34" charset="77"/>
              </a:rPr>
              <a:t>The tuned Gradient Boosting model was chosen as the optimal solution for identifying customers most likely to purchase organic products because it demonstrated the highest accuracy scores among all tested models. Additionally, it performed exceptionally well across other key metrics, including precision, recall, and AUC, ensuring reliable and well-rounded predictions. By fine-tuning the model's parameters, its ability to uncover meaningful patterns in customer behavior was enhanced, making it an effective tool for targeting the right audience and guiding data-driven decisions to support the successful launch of organic products.</a:t>
            </a:r>
            <a:endParaRPr lang="en-US" dirty="0">
              <a:latin typeface="Gill Sans MT" panose="020B0502020104020203" pitchFamily="34" charset="77"/>
            </a:endParaRPr>
          </a:p>
          <a:p>
            <a:endParaRPr lang="en-US" dirty="0"/>
          </a:p>
        </p:txBody>
      </p:sp>
      <p:sp>
        <p:nvSpPr>
          <p:cNvPr id="4" name="Slide Number Placeholder 3"/>
          <p:cNvSpPr>
            <a:spLocks noGrp="1"/>
          </p:cNvSpPr>
          <p:nvPr>
            <p:ph type="sldNum" sz="quarter" idx="5"/>
          </p:nvPr>
        </p:nvSpPr>
        <p:spPr/>
        <p:txBody>
          <a:bodyPr/>
          <a:lstStyle/>
          <a:p>
            <a:fld id="{E1503768-C59C-4946-8652-43220700B656}" type="slidenum">
              <a:rPr lang="en-US" smtClean="0"/>
              <a:t>4</a:t>
            </a:fld>
            <a:endParaRPr lang="en-US"/>
          </a:p>
        </p:txBody>
      </p:sp>
    </p:spTree>
    <p:extLst>
      <p:ext uri="{BB962C8B-B14F-4D97-AF65-F5344CB8AC3E}">
        <p14:creationId xmlns:p14="http://schemas.microsoft.com/office/powerpoint/2010/main" val="5928772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000000"/>
                </a:solidFill>
                <a:effectLst/>
                <a:latin typeface="Gill Sans MT" panose="020B0502020104020203" pitchFamily="34" charset="77"/>
              </a:rPr>
              <a:t>The analysis identified the key factors influencing organic product purchases. Age and affluence grade stood out as the most significant drivers. Gender showed a moderate impact, while factors like the amount spent in the store this year and the amount of time as a loyalty member were less influential. Other variables had no measurable effect based on the analysis, helping narrow the focus to what matters most. Additionally, the analysis revealed that customers who purchase organic products tend to spend less on average at the store compared to other customers and that they are most likely to be Tin members rather than Silver and least likely to be Platinum members. This suggests that while organic customers have some loyalty to the store, they are not the highest spenders or the most frequent shoppers at Wake Supermarket, so they are most likely not highly profitable with the current situation. However, this opens the opportunity to target this segment and offer more organic products to attract these customers. </a:t>
            </a:r>
            <a:endParaRPr lang="en-US" dirty="0">
              <a:latin typeface="Gill Sans MT" panose="020B0502020104020203" pitchFamily="34" charset="77"/>
            </a:endParaRPr>
          </a:p>
        </p:txBody>
      </p:sp>
      <p:sp>
        <p:nvSpPr>
          <p:cNvPr id="4" name="Slide Number Placeholder 3"/>
          <p:cNvSpPr>
            <a:spLocks noGrp="1"/>
          </p:cNvSpPr>
          <p:nvPr>
            <p:ph type="sldNum" sz="quarter" idx="5"/>
          </p:nvPr>
        </p:nvSpPr>
        <p:spPr/>
        <p:txBody>
          <a:bodyPr/>
          <a:lstStyle/>
          <a:p>
            <a:fld id="{E1503768-C59C-4946-8652-43220700B656}" type="slidenum">
              <a:rPr lang="en-US" smtClean="0"/>
              <a:t>5</a:t>
            </a:fld>
            <a:endParaRPr lang="en-US"/>
          </a:p>
        </p:txBody>
      </p:sp>
    </p:spTree>
    <p:extLst>
      <p:ext uri="{BB962C8B-B14F-4D97-AF65-F5344CB8AC3E}">
        <p14:creationId xmlns:p14="http://schemas.microsoft.com/office/powerpoint/2010/main" val="911464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000000"/>
                </a:solidFill>
                <a:effectLst/>
                <a:latin typeface="-webkit-standard"/>
              </a:rPr>
              <a:t>The ideal customer profile for organic products is predominantly female, under 39.5 years old, and has an affluence grade ranging from 9.5 to 18.5. These customers tend to spend a lower amount in-store and typically have a Tin membership, indicating weak but consistent loyalty to the store. They are most often members of neighborhood group F and the type of residential neighborhoods they live in are between 46 and 53.</a:t>
            </a:r>
            <a:endParaRPr lang="en-US" dirty="0"/>
          </a:p>
        </p:txBody>
      </p:sp>
      <p:sp>
        <p:nvSpPr>
          <p:cNvPr id="4" name="Slide Number Placeholder 3"/>
          <p:cNvSpPr>
            <a:spLocks noGrp="1"/>
          </p:cNvSpPr>
          <p:nvPr>
            <p:ph type="sldNum" sz="quarter" idx="5"/>
          </p:nvPr>
        </p:nvSpPr>
        <p:spPr/>
        <p:txBody>
          <a:bodyPr/>
          <a:lstStyle/>
          <a:p>
            <a:fld id="{E1503768-C59C-4946-8652-43220700B656}" type="slidenum">
              <a:rPr lang="en-US" smtClean="0"/>
              <a:t>6</a:t>
            </a:fld>
            <a:endParaRPr lang="en-US"/>
          </a:p>
        </p:txBody>
      </p:sp>
    </p:spTree>
    <p:extLst>
      <p:ext uri="{BB962C8B-B14F-4D97-AF65-F5344CB8AC3E}">
        <p14:creationId xmlns:p14="http://schemas.microsoft.com/office/powerpoint/2010/main" val="171717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000000"/>
                </a:solidFill>
                <a:effectLst/>
              </a:rPr>
              <a:t>To effectively target the customer profile for organic products, Wake Supermarket should focus on several key strategies. First, since organic buyers tend to spend less, the supermarket should consider offering competitive pricing and promotions that appeal to more budget-conscious customers, which could include discounts, bundle offers, or loyalty rewards. Since younger customers are more inclined to buy organic options, marketing campaigns should appeal to this demographic’s growing interest in sustainable and healthier choices. Digital and social media marketing would be an effective way to reach this younger and tech-savvy audience. Since organic buyers are most likely to belong to the Tin membership level, Wake should enhance their loyalty programs to have better engagement with this group, offering exclusive discounts or early access to new organic product lines. The supermarket should also explore targeted offers for the other membership levels, to further increase organic product purchases across different customer segments. Finally, localized promotions and targeted advertising within the profiled neighborhood areas could lead to higher engagement and sales of organic products. Wake Supermarket could consider neighborhood-based promotions or events to connect with these customers. By implementing these recommendations, Wake Supermarket can effectively target their most likely organic product buyers, increase sales, and build customer loyalty.</a:t>
            </a:r>
          </a:p>
          <a:p>
            <a:endParaRPr lang="en-US" dirty="0"/>
          </a:p>
        </p:txBody>
      </p:sp>
      <p:sp>
        <p:nvSpPr>
          <p:cNvPr id="4" name="Slide Number Placeholder 3"/>
          <p:cNvSpPr>
            <a:spLocks noGrp="1"/>
          </p:cNvSpPr>
          <p:nvPr>
            <p:ph type="sldNum" sz="quarter" idx="5"/>
          </p:nvPr>
        </p:nvSpPr>
        <p:spPr/>
        <p:txBody>
          <a:bodyPr/>
          <a:lstStyle/>
          <a:p>
            <a:fld id="{E1503768-C59C-4946-8652-43220700B656}" type="slidenum">
              <a:rPr lang="en-US" smtClean="0"/>
              <a:t>7</a:t>
            </a:fld>
            <a:endParaRPr lang="en-US"/>
          </a:p>
        </p:txBody>
      </p:sp>
    </p:spTree>
    <p:extLst>
      <p:ext uri="{BB962C8B-B14F-4D97-AF65-F5344CB8AC3E}">
        <p14:creationId xmlns:p14="http://schemas.microsoft.com/office/powerpoint/2010/main" val="16080134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000000"/>
                </a:solidFill>
                <a:effectLst/>
                <a:latin typeface="Gill Sans MT" panose="020B0502020104020203" pitchFamily="34" charset="77"/>
              </a:rPr>
              <a:t>The process started with thorough data preparation to ensure clean and usable data. Missing values in the gender column were labeled as "unknown," while other missing data was removed to maintain accuracy. Categorical variables were transformed into numerical values to make them compatible with machine learning models. Next, the dataset was split into training and testing sets for proper model validation. "</a:t>
            </a:r>
            <a:r>
              <a:rPr lang="en-US" b="0" i="0" u="none" strike="noStrike" dirty="0" err="1">
                <a:solidFill>
                  <a:srgbClr val="000000"/>
                </a:solidFill>
                <a:effectLst/>
                <a:latin typeface="Gill Sans MT" panose="020B0502020104020203" pitchFamily="34" charset="77"/>
              </a:rPr>
              <a:t>TargetBuy</a:t>
            </a:r>
            <a:r>
              <a:rPr lang="en-US" b="0" i="0" u="none" strike="noStrike" dirty="0">
                <a:solidFill>
                  <a:srgbClr val="000000"/>
                </a:solidFill>
                <a:effectLst/>
                <a:latin typeface="Gill Sans MT" panose="020B0502020104020203" pitchFamily="34" charset="77"/>
              </a:rPr>
              <a:t>" was the target variable. The ”</a:t>
            </a:r>
            <a:r>
              <a:rPr lang="en-US" dirty="0" err="1">
                <a:latin typeface="Gill Sans MT" panose="020B0502020104020203" pitchFamily="34" charset="77"/>
              </a:rPr>
              <a:t>TargetAmt</a:t>
            </a:r>
            <a:r>
              <a:rPr lang="en-US" dirty="0">
                <a:latin typeface="Gill Sans MT" panose="020B0502020104020203" pitchFamily="34" charset="77"/>
              </a:rPr>
              <a:t>”</a:t>
            </a:r>
            <a:r>
              <a:rPr lang="en-US" b="0" i="0" u="none" strike="noStrike" dirty="0">
                <a:solidFill>
                  <a:srgbClr val="000000"/>
                </a:solidFill>
                <a:effectLst/>
                <a:latin typeface="Gill Sans MT" panose="020B0502020104020203" pitchFamily="34" charset="77"/>
              </a:rPr>
              <a:t> column was excluded because it duplicated information about customer purchases already captured by the target variable, which would skew the model's results. Several classifier models were tested, such as Decision Tree, Random Forest, and Gradient Boosting. Hyperparameter tuning was performed to improve performance. Finally, the models were assessed using metrics such as accuracy, precision, recall, and AUC curves, as well as creating variable importance plots to identify the most influential factors.</a:t>
            </a:r>
            <a:endParaRPr lang="en-US" dirty="0">
              <a:latin typeface="Gill Sans MT" panose="020B0502020104020203" pitchFamily="34" charset="77"/>
            </a:endParaRPr>
          </a:p>
        </p:txBody>
      </p:sp>
      <p:sp>
        <p:nvSpPr>
          <p:cNvPr id="4" name="Slide Number Placeholder 3"/>
          <p:cNvSpPr>
            <a:spLocks noGrp="1"/>
          </p:cNvSpPr>
          <p:nvPr>
            <p:ph type="sldNum" sz="quarter" idx="5"/>
          </p:nvPr>
        </p:nvSpPr>
        <p:spPr/>
        <p:txBody>
          <a:bodyPr/>
          <a:lstStyle/>
          <a:p>
            <a:fld id="{E1503768-C59C-4946-8652-43220700B656}" type="slidenum">
              <a:rPr lang="en-US" smtClean="0"/>
              <a:t>8</a:t>
            </a:fld>
            <a:endParaRPr lang="en-US"/>
          </a:p>
        </p:txBody>
      </p:sp>
    </p:spTree>
    <p:extLst>
      <p:ext uri="{BB962C8B-B14F-4D97-AF65-F5344CB8AC3E}">
        <p14:creationId xmlns:p14="http://schemas.microsoft.com/office/powerpoint/2010/main" val="21480713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000000"/>
                </a:solidFill>
                <a:effectLst/>
                <a:latin typeface="Gill Sans MT" panose="020B0502020104020203" pitchFamily="34" charset="77"/>
              </a:rPr>
              <a:t>The table above compares the performance metrics for all tested models. The tuned Gradient Boosting Classifier was the top-performing model, demonstrating the highest accuracy and balanced metrics across both training and testing datasets. Although the tuned Gradient Boosting Classifier was the best model, Decision Tree and K-Means Clustering models were was used to draw customer insights due to their straightforward visualization and interpretability.</a:t>
            </a:r>
            <a:endParaRPr lang="en-US" dirty="0">
              <a:latin typeface="Gill Sans MT" panose="020B0502020104020203" pitchFamily="34" charset="77"/>
            </a:endParaRPr>
          </a:p>
        </p:txBody>
      </p:sp>
      <p:sp>
        <p:nvSpPr>
          <p:cNvPr id="4" name="Slide Number Placeholder 3"/>
          <p:cNvSpPr>
            <a:spLocks noGrp="1"/>
          </p:cNvSpPr>
          <p:nvPr>
            <p:ph type="sldNum" sz="quarter" idx="5"/>
          </p:nvPr>
        </p:nvSpPr>
        <p:spPr/>
        <p:txBody>
          <a:bodyPr/>
          <a:lstStyle/>
          <a:p>
            <a:fld id="{E1503768-C59C-4946-8652-43220700B656}" type="slidenum">
              <a:rPr lang="en-US" smtClean="0"/>
              <a:t>9</a:t>
            </a:fld>
            <a:endParaRPr lang="en-US"/>
          </a:p>
        </p:txBody>
      </p:sp>
    </p:spTree>
    <p:extLst>
      <p:ext uri="{BB962C8B-B14F-4D97-AF65-F5344CB8AC3E}">
        <p14:creationId xmlns:p14="http://schemas.microsoft.com/office/powerpoint/2010/main" val="591170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5FFCE45-A50D-2D42-A14D-D8F905E33343}" type="datetimeFigureOut">
              <a:rPr lang="en-US" smtClean="0"/>
              <a:t>1/26/25</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E1781343-7E91-F647-8690-6FB2B0E140C6}" type="slidenum">
              <a:rPr lang="en-US" smtClean="0"/>
              <a:t>‹#›</a:t>
            </a:fld>
            <a:endParaRPr lang="en-US"/>
          </a:p>
        </p:txBody>
      </p:sp>
    </p:spTree>
    <p:extLst>
      <p:ext uri="{BB962C8B-B14F-4D97-AF65-F5344CB8AC3E}">
        <p14:creationId xmlns:p14="http://schemas.microsoft.com/office/powerpoint/2010/main" val="2528497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FFCE45-A50D-2D42-A14D-D8F905E33343}"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781343-7E91-F647-8690-6FB2B0E140C6}" type="slidenum">
              <a:rPr lang="en-US" smtClean="0"/>
              <a:t>‹#›</a:t>
            </a:fld>
            <a:endParaRPr lang="en-US"/>
          </a:p>
        </p:txBody>
      </p:sp>
    </p:spTree>
    <p:extLst>
      <p:ext uri="{BB962C8B-B14F-4D97-AF65-F5344CB8AC3E}">
        <p14:creationId xmlns:p14="http://schemas.microsoft.com/office/powerpoint/2010/main" val="999139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5FFCE45-A50D-2D42-A14D-D8F905E33343}" type="datetimeFigureOut">
              <a:rPr lang="en-US" smtClean="0"/>
              <a:t>1/26/25</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E1781343-7E91-F647-8690-6FB2B0E140C6}" type="slidenum">
              <a:rPr lang="en-US" smtClean="0"/>
              <a:t>‹#›</a:t>
            </a:fld>
            <a:endParaRPr lang="en-US"/>
          </a:p>
        </p:txBody>
      </p:sp>
    </p:spTree>
    <p:extLst>
      <p:ext uri="{BB962C8B-B14F-4D97-AF65-F5344CB8AC3E}">
        <p14:creationId xmlns:p14="http://schemas.microsoft.com/office/powerpoint/2010/main" val="4797832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FFCE45-A50D-2D42-A14D-D8F905E33343}"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E1781343-7E91-F647-8690-6FB2B0E140C6}" type="slidenum">
              <a:rPr lang="en-US" smtClean="0"/>
              <a:t>‹#›</a:t>
            </a:fld>
            <a:endParaRPr lang="en-US"/>
          </a:p>
        </p:txBody>
      </p:sp>
    </p:spTree>
    <p:extLst>
      <p:ext uri="{BB962C8B-B14F-4D97-AF65-F5344CB8AC3E}">
        <p14:creationId xmlns:p14="http://schemas.microsoft.com/office/powerpoint/2010/main" val="1136919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5FFCE45-A50D-2D42-A14D-D8F905E33343}" type="datetimeFigureOut">
              <a:rPr lang="en-US" smtClean="0"/>
              <a:t>1/26/25</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E1781343-7E91-F647-8690-6FB2B0E140C6}" type="slidenum">
              <a:rPr lang="en-US" smtClean="0"/>
              <a:t>‹#›</a:t>
            </a:fld>
            <a:endParaRPr lang="en-US"/>
          </a:p>
        </p:txBody>
      </p:sp>
    </p:spTree>
    <p:extLst>
      <p:ext uri="{BB962C8B-B14F-4D97-AF65-F5344CB8AC3E}">
        <p14:creationId xmlns:p14="http://schemas.microsoft.com/office/powerpoint/2010/main" val="1193490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5FFCE45-A50D-2D42-A14D-D8F905E33343}" type="datetimeFigureOut">
              <a:rPr lang="en-US" smtClean="0"/>
              <a:t>1/26/25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781343-7E91-F647-8690-6FB2B0E140C6}" type="slidenum">
              <a:rPr lang="en-US" smtClean="0"/>
              <a:t>‹#›</a:t>
            </a:fld>
            <a:endParaRPr lang="en-US"/>
          </a:p>
        </p:txBody>
      </p:sp>
    </p:spTree>
    <p:extLst>
      <p:ext uri="{BB962C8B-B14F-4D97-AF65-F5344CB8AC3E}">
        <p14:creationId xmlns:p14="http://schemas.microsoft.com/office/powerpoint/2010/main" val="32296957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5FFCE45-A50D-2D42-A14D-D8F905E33343}" type="datetimeFigureOut">
              <a:rPr lang="en-US" smtClean="0"/>
              <a:t>1/26/25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1781343-7E91-F647-8690-6FB2B0E140C6}" type="slidenum">
              <a:rPr lang="en-US" smtClean="0"/>
              <a:t>‹#›</a:t>
            </a:fld>
            <a:endParaRPr lang="en-US"/>
          </a:p>
        </p:txBody>
      </p:sp>
    </p:spTree>
    <p:extLst>
      <p:ext uri="{BB962C8B-B14F-4D97-AF65-F5344CB8AC3E}">
        <p14:creationId xmlns:p14="http://schemas.microsoft.com/office/powerpoint/2010/main" val="1928357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5FFCE45-A50D-2D42-A14D-D8F905E33343}" type="datetimeFigureOut">
              <a:rPr lang="en-US" smtClean="0"/>
              <a:t>1/26/25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1781343-7E91-F647-8690-6FB2B0E140C6}" type="slidenum">
              <a:rPr lang="en-US" smtClean="0"/>
              <a:t>‹#›</a:t>
            </a:fld>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486393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FFCE45-A50D-2D42-A14D-D8F905E33343}" type="datetimeFigureOut">
              <a:rPr lang="en-US" smtClean="0"/>
              <a:t>1/26/25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1781343-7E91-F647-8690-6FB2B0E140C6}" type="slidenum">
              <a:rPr lang="en-US" smtClean="0"/>
              <a:t>‹#›</a:t>
            </a:fld>
            <a:endParaRPr lang="en-US"/>
          </a:p>
        </p:txBody>
      </p:sp>
    </p:spTree>
    <p:extLst>
      <p:ext uri="{BB962C8B-B14F-4D97-AF65-F5344CB8AC3E}">
        <p14:creationId xmlns:p14="http://schemas.microsoft.com/office/powerpoint/2010/main" val="25366246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5FFCE45-A50D-2D42-A14D-D8F905E33343}" type="datetimeFigureOut">
              <a:rPr lang="en-US" smtClean="0"/>
              <a:t>1/26/25</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E1781343-7E91-F647-8690-6FB2B0E140C6}" type="slidenum">
              <a:rPr lang="en-US" smtClean="0"/>
              <a:t>‹#›</a:t>
            </a:fld>
            <a:endParaRPr lang="en-US"/>
          </a:p>
        </p:txBody>
      </p:sp>
    </p:spTree>
    <p:extLst>
      <p:ext uri="{BB962C8B-B14F-4D97-AF65-F5344CB8AC3E}">
        <p14:creationId xmlns:p14="http://schemas.microsoft.com/office/powerpoint/2010/main" val="2314538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FFCE45-A50D-2D42-A14D-D8F905E33343}" type="datetimeFigureOut">
              <a:rPr lang="en-US" smtClean="0"/>
              <a:t>1/26/25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781343-7E91-F647-8690-6FB2B0E140C6}" type="slidenum">
              <a:rPr lang="en-US" smtClean="0"/>
              <a:t>‹#›</a:t>
            </a:fld>
            <a:endParaRPr lang="en-US"/>
          </a:p>
        </p:txBody>
      </p:sp>
    </p:spTree>
    <p:extLst>
      <p:ext uri="{BB962C8B-B14F-4D97-AF65-F5344CB8AC3E}">
        <p14:creationId xmlns:p14="http://schemas.microsoft.com/office/powerpoint/2010/main" val="718941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5FFCE45-A50D-2D42-A14D-D8F905E33343}" type="datetimeFigureOut">
              <a:rPr lang="en-US" smtClean="0"/>
              <a:t>1/26/25</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E1781343-7E91-F647-8690-6FB2B0E140C6}"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6198536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33B8A75-075F-5FA8-20EB-228FCF0E37A6}"/>
              </a:ext>
            </a:extLst>
          </p:cNvPr>
          <p:cNvSpPr/>
          <p:nvPr/>
        </p:nvSpPr>
        <p:spPr>
          <a:xfrm>
            <a:off x="0" y="0"/>
            <a:ext cx="12192000" cy="6858000"/>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Top view of different fruits and vegetables">
            <a:extLst>
              <a:ext uri="{FF2B5EF4-FFF2-40B4-BE49-F238E27FC236}">
                <a16:creationId xmlns:a16="http://schemas.microsoft.com/office/drawing/2014/main" id="{72A5C2C5-580E-82DA-2820-A05FD15D880E}"/>
              </a:ext>
            </a:extLst>
          </p:cNvPr>
          <p:cNvPicPr>
            <a:picLocks noChangeAspect="1"/>
          </p:cNvPicPr>
          <p:nvPr/>
        </p:nvPicPr>
        <p:blipFill>
          <a:blip r:embed="rId3">
            <a:alphaModFix amt="85000"/>
          </a:blip>
          <a:srcRect t="5783" b="6327"/>
          <a:stretch/>
        </p:blipFill>
        <p:spPr>
          <a:xfrm>
            <a:off x="0" y="0"/>
            <a:ext cx="12191980" cy="6857990"/>
          </a:xfrm>
          <a:prstGeom prst="rect">
            <a:avLst/>
          </a:prstGeom>
        </p:spPr>
      </p:pic>
      <p:sp>
        <p:nvSpPr>
          <p:cNvPr id="4" name="Title 1">
            <a:extLst>
              <a:ext uri="{FF2B5EF4-FFF2-40B4-BE49-F238E27FC236}">
                <a16:creationId xmlns:a16="http://schemas.microsoft.com/office/drawing/2014/main" id="{1949EDC3-BD40-D6FF-1829-75C3F26763E7}"/>
              </a:ext>
            </a:extLst>
          </p:cNvPr>
          <p:cNvSpPr txBox="1">
            <a:spLocks/>
          </p:cNvSpPr>
          <p:nvPr/>
        </p:nvSpPr>
        <p:spPr>
          <a:xfrm>
            <a:off x="699247" y="2495443"/>
            <a:ext cx="10793505" cy="2829591"/>
          </a:xfrm>
          <a:prstGeom prst="rect">
            <a:avLst/>
          </a:prstGeom>
          <a:noFill/>
        </p:spPr>
        <p:txBody>
          <a:bodyPr>
            <a:normAutofit fontScale="97500"/>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700" b="1" dirty="0">
                <a:highlight>
                  <a:srgbClr val="1A3260"/>
                </a:highlight>
              </a:rPr>
              <a:t>Unlocking Customer Potential: Identifying High-Value Organic Product Buyers</a:t>
            </a:r>
            <a:br>
              <a:rPr lang="en-US" sz="2400" b="1" dirty="0">
                <a:highlight>
                  <a:srgbClr val="1A3260"/>
                </a:highlight>
              </a:rPr>
            </a:br>
            <a:r>
              <a:rPr lang="en-US" sz="1100" b="1" dirty="0">
                <a:highlight>
                  <a:srgbClr val="1A3260"/>
                </a:highlight>
              </a:rPr>
              <a:t> </a:t>
            </a:r>
            <a:br>
              <a:rPr lang="en-US" sz="2400" b="1" dirty="0">
                <a:highlight>
                  <a:srgbClr val="1A3260"/>
                </a:highlight>
              </a:rPr>
            </a:br>
            <a:r>
              <a:rPr lang="en-US" sz="2400" b="1" dirty="0">
                <a:highlight>
                  <a:srgbClr val="1A3260"/>
                </a:highlight>
                <a:latin typeface="+mn-lt"/>
              </a:rPr>
              <a:t>Insights into Customer Profiles and Spending Habits for Wake Supermarket</a:t>
            </a:r>
          </a:p>
        </p:txBody>
      </p:sp>
      <p:sp>
        <p:nvSpPr>
          <p:cNvPr id="5" name="Subtitle 2">
            <a:extLst>
              <a:ext uri="{FF2B5EF4-FFF2-40B4-BE49-F238E27FC236}">
                <a16:creationId xmlns:a16="http://schemas.microsoft.com/office/drawing/2014/main" id="{8999045C-2378-BA58-44EB-EA0EF3E07029}"/>
              </a:ext>
            </a:extLst>
          </p:cNvPr>
          <p:cNvSpPr txBox="1">
            <a:spLocks/>
          </p:cNvSpPr>
          <p:nvPr/>
        </p:nvSpPr>
        <p:spPr>
          <a:xfrm>
            <a:off x="983235" y="4293639"/>
            <a:ext cx="10225530" cy="1867112"/>
          </a:xfrm>
          <a:prstGeom prst="rect">
            <a:avLst/>
          </a:prstGeom>
        </p:spPr>
        <p:txBody>
          <a:bodyP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gn="ctr">
              <a:lnSpc>
                <a:spcPct val="90000"/>
              </a:lnSpc>
            </a:pPr>
            <a:endParaRPr lang="en-US" dirty="0">
              <a:solidFill>
                <a:schemeClr val="bg1"/>
              </a:solidFill>
              <a:highlight>
                <a:srgbClr val="1A3260"/>
              </a:highlight>
            </a:endParaRPr>
          </a:p>
        </p:txBody>
      </p:sp>
    </p:spTree>
    <p:extLst>
      <p:ext uri="{BB962C8B-B14F-4D97-AF65-F5344CB8AC3E}">
        <p14:creationId xmlns:p14="http://schemas.microsoft.com/office/powerpoint/2010/main" val="2054548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305283-B651-3275-D77D-6DCFBBC5D35E}"/>
              </a:ext>
            </a:extLst>
          </p:cNvPr>
          <p:cNvSpPr>
            <a:spLocks noGrp="1"/>
          </p:cNvSpPr>
          <p:nvPr>
            <p:ph type="title"/>
          </p:nvPr>
        </p:nvSpPr>
        <p:spPr>
          <a:xfrm>
            <a:off x="959157" y="1113764"/>
            <a:ext cx="3269749" cy="4624327"/>
          </a:xfrm>
        </p:spPr>
        <p:txBody>
          <a:bodyPr anchor="ctr">
            <a:normAutofit/>
          </a:bodyPr>
          <a:lstStyle/>
          <a:p>
            <a:r>
              <a:rPr lang="en-US" sz="3600" dirty="0">
                <a:solidFill>
                  <a:srgbClr val="FFFFFF"/>
                </a:solidFill>
              </a:rPr>
              <a:t>Table of Contents</a:t>
            </a:r>
          </a:p>
        </p:txBody>
      </p:sp>
      <p:sp>
        <p:nvSpPr>
          <p:cNvPr id="3" name="Content Placeholder 2">
            <a:extLst>
              <a:ext uri="{FF2B5EF4-FFF2-40B4-BE49-F238E27FC236}">
                <a16:creationId xmlns:a16="http://schemas.microsoft.com/office/drawing/2014/main" id="{D6772CAC-59E3-EEDE-BD52-6FF1A4E0848D}"/>
              </a:ext>
            </a:extLst>
          </p:cNvPr>
          <p:cNvSpPr>
            <a:spLocks noGrp="1"/>
          </p:cNvSpPr>
          <p:nvPr>
            <p:ph idx="1"/>
          </p:nvPr>
        </p:nvSpPr>
        <p:spPr>
          <a:xfrm>
            <a:off x="5155905" y="1113764"/>
            <a:ext cx="6108179" cy="4624327"/>
          </a:xfrm>
        </p:spPr>
        <p:txBody>
          <a:bodyPr anchor="ctr">
            <a:normAutofit/>
          </a:bodyPr>
          <a:lstStyle/>
          <a:p>
            <a:pPr marL="324000" lvl="1" indent="0">
              <a:buNone/>
            </a:pPr>
            <a:r>
              <a:rPr lang="en-US" sz="3200" dirty="0"/>
              <a:t>												Pg</a:t>
            </a:r>
          </a:p>
          <a:p>
            <a:r>
              <a:rPr lang="en-US" sz="3200" dirty="0"/>
              <a:t>Business Problem						 3</a:t>
            </a:r>
          </a:p>
          <a:p>
            <a:r>
              <a:rPr lang="en-US" sz="3200" dirty="0"/>
              <a:t>Model										 4</a:t>
            </a:r>
          </a:p>
          <a:p>
            <a:r>
              <a:rPr lang="en-US" sz="3200" dirty="0"/>
              <a:t>Insights									 5</a:t>
            </a:r>
          </a:p>
          <a:p>
            <a:r>
              <a:rPr lang="en-US" sz="3200" dirty="0"/>
              <a:t>Customer Profile						 6</a:t>
            </a:r>
          </a:p>
          <a:p>
            <a:r>
              <a:rPr lang="en-US" sz="3200" dirty="0"/>
              <a:t>Actionable Recommendations   7</a:t>
            </a:r>
          </a:p>
          <a:p>
            <a:r>
              <a:rPr lang="en-US" sz="3200" dirty="0"/>
              <a:t>Technical Appendix				   8-9</a:t>
            </a:r>
          </a:p>
        </p:txBody>
      </p:sp>
    </p:spTree>
    <p:extLst>
      <p:ext uri="{BB962C8B-B14F-4D97-AF65-F5344CB8AC3E}">
        <p14:creationId xmlns:p14="http://schemas.microsoft.com/office/powerpoint/2010/main" val="2538264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5D76B-7399-AC07-E6D0-CD7FCB324844}"/>
              </a:ext>
            </a:extLst>
          </p:cNvPr>
          <p:cNvSpPr>
            <a:spLocks noGrp="1"/>
          </p:cNvSpPr>
          <p:nvPr>
            <p:ph type="title"/>
          </p:nvPr>
        </p:nvSpPr>
        <p:spPr/>
        <p:txBody>
          <a:bodyPr>
            <a:normAutofit/>
          </a:bodyPr>
          <a:lstStyle/>
          <a:p>
            <a:r>
              <a:rPr lang="en-US" sz="3600" dirty="0"/>
              <a:t>Business Problem</a:t>
            </a:r>
          </a:p>
        </p:txBody>
      </p:sp>
      <p:sp>
        <p:nvSpPr>
          <p:cNvPr id="3" name="Content Placeholder 2">
            <a:extLst>
              <a:ext uri="{FF2B5EF4-FFF2-40B4-BE49-F238E27FC236}">
                <a16:creationId xmlns:a16="http://schemas.microsoft.com/office/drawing/2014/main" id="{53784084-DADA-ECE4-32FD-D28AFE2CBC36}"/>
              </a:ext>
            </a:extLst>
          </p:cNvPr>
          <p:cNvSpPr>
            <a:spLocks noGrp="1"/>
          </p:cNvSpPr>
          <p:nvPr>
            <p:ph idx="1"/>
          </p:nvPr>
        </p:nvSpPr>
        <p:spPr/>
        <p:txBody>
          <a:bodyPr>
            <a:normAutofit lnSpcReduction="10000"/>
          </a:bodyPr>
          <a:lstStyle/>
          <a:p>
            <a:r>
              <a:rPr lang="en-US" sz="3200" dirty="0"/>
              <a:t>Wake Supermarket is offering new organic products</a:t>
            </a:r>
          </a:p>
          <a:p>
            <a:r>
              <a:rPr lang="en-US" sz="3200" dirty="0"/>
              <a:t>Need to identify target customer segment </a:t>
            </a:r>
          </a:p>
          <a:p>
            <a:r>
              <a:rPr lang="en-US" sz="3200" dirty="0"/>
              <a:t>Goals:</a:t>
            </a:r>
          </a:p>
          <a:p>
            <a:pPr lvl="1"/>
            <a:r>
              <a:rPr lang="en-US" sz="3000" dirty="0"/>
              <a:t>Develop customer profiles likely to buy organic products</a:t>
            </a:r>
          </a:p>
          <a:p>
            <a:pPr lvl="1"/>
            <a:r>
              <a:rPr lang="en-US" sz="3000" dirty="0"/>
              <a:t>Determine if organic buyers spend more than other customers</a:t>
            </a:r>
          </a:p>
          <a:p>
            <a:pPr lvl="1"/>
            <a:r>
              <a:rPr lang="en-US" sz="3000" dirty="0"/>
              <a:t>Justify additional cost of stocking new inventory </a:t>
            </a:r>
          </a:p>
        </p:txBody>
      </p:sp>
    </p:spTree>
    <p:extLst>
      <p:ext uri="{BB962C8B-B14F-4D97-AF65-F5344CB8AC3E}">
        <p14:creationId xmlns:p14="http://schemas.microsoft.com/office/powerpoint/2010/main" val="1587534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25A0672-A00B-4963-A6A1-170BBE229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6F7295-2947-C980-B499-4073AA730DAA}"/>
              </a:ext>
            </a:extLst>
          </p:cNvPr>
          <p:cNvSpPr>
            <a:spLocks noGrp="1"/>
          </p:cNvSpPr>
          <p:nvPr>
            <p:ph type="title"/>
          </p:nvPr>
        </p:nvSpPr>
        <p:spPr>
          <a:xfrm>
            <a:off x="581192" y="702156"/>
            <a:ext cx="7225075" cy="1013800"/>
          </a:xfrm>
        </p:spPr>
        <p:txBody>
          <a:bodyPr>
            <a:normAutofit/>
          </a:bodyPr>
          <a:lstStyle/>
          <a:p>
            <a:r>
              <a:rPr lang="en-US" sz="3600" dirty="0">
                <a:solidFill>
                  <a:schemeClr val="accent1"/>
                </a:solidFill>
              </a:rPr>
              <a:t>Model</a:t>
            </a:r>
          </a:p>
        </p:txBody>
      </p:sp>
      <p:grpSp>
        <p:nvGrpSpPr>
          <p:cNvPr id="17" name="Group 16">
            <a:extLst>
              <a:ext uri="{FF2B5EF4-FFF2-40B4-BE49-F238E27FC236}">
                <a16:creationId xmlns:a16="http://schemas.microsoft.com/office/drawing/2014/main" id="{E8923A14-6C7A-45FB-A5F1-2D27670256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227738C0-CF5C-4616-B33E-C988DE11BE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784B4E1F-1F78-4844-B851-9410BA477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4B4AE0E5-28A2-4386-BC9B-71ABF5238A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3" name="Content Placeholder 2">
            <a:extLst>
              <a:ext uri="{FF2B5EF4-FFF2-40B4-BE49-F238E27FC236}">
                <a16:creationId xmlns:a16="http://schemas.microsoft.com/office/drawing/2014/main" id="{6B518FA8-0E32-FF5A-1E63-5140928CD615}"/>
              </a:ext>
            </a:extLst>
          </p:cNvPr>
          <p:cNvSpPr>
            <a:spLocks noGrp="1"/>
          </p:cNvSpPr>
          <p:nvPr>
            <p:ph idx="1"/>
          </p:nvPr>
        </p:nvSpPr>
        <p:spPr>
          <a:xfrm>
            <a:off x="581194" y="1896533"/>
            <a:ext cx="7225074" cy="3962266"/>
          </a:xfrm>
        </p:spPr>
        <p:txBody>
          <a:bodyPr>
            <a:normAutofit/>
          </a:bodyPr>
          <a:lstStyle/>
          <a:p>
            <a:pPr>
              <a:buClr>
                <a:srgbClr val="4691B9"/>
              </a:buClr>
            </a:pPr>
            <a:r>
              <a:rPr lang="en-US" sz="3200" dirty="0"/>
              <a:t>Tuned Gradient Boosting Classifier</a:t>
            </a:r>
          </a:p>
          <a:p>
            <a:pPr>
              <a:buClr>
                <a:srgbClr val="4691B9"/>
              </a:buClr>
            </a:pPr>
            <a:r>
              <a:rPr lang="en-US" sz="3200" dirty="0"/>
              <a:t>Balances accuracy and reliability</a:t>
            </a:r>
          </a:p>
          <a:p>
            <a:pPr>
              <a:buClr>
                <a:srgbClr val="4691B9"/>
              </a:buClr>
            </a:pPr>
            <a:r>
              <a:rPr lang="en-US" sz="3200" dirty="0"/>
              <a:t>Highest accuracy and top performance across all metrics </a:t>
            </a:r>
          </a:p>
          <a:p>
            <a:pPr>
              <a:buClr>
                <a:srgbClr val="4691B9"/>
              </a:buClr>
            </a:pPr>
            <a:r>
              <a:rPr lang="en-US" sz="3200" dirty="0"/>
              <a:t>Tuned parameters for improved predictions </a:t>
            </a:r>
          </a:p>
          <a:p>
            <a:endParaRPr lang="en-US" dirty="0"/>
          </a:p>
        </p:txBody>
      </p:sp>
      <p:pic>
        <p:nvPicPr>
          <p:cNvPr id="4" name="Picture 3" descr="Network Technology Background">
            <a:extLst>
              <a:ext uri="{FF2B5EF4-FFF2-40B4-BE49-F238E27FC236}">
                <a16:creationId xmlns:a16="http://schemas.microsoft.com/office/drawing/2014/main" id="{9EC10FDB-F79B-A777-756E-A50AA91F751E}"/>
              </a:ext>
            </a:extLst>
          </p:cNvPr>
          <p:cNvPicPr>
            <a:picLocks noChangeAspect="1"/>
          </p:cNvPicPr>
          <p:nvPr/>
        </p:nvPicPr>
        <p:blipFill>
          <a:blip r:embed="rId3"/>
          <a:srcRect l="48095" r="14741" b="1"/>
          <a:stretch/>
        </p:blipFill>
        <p:spPr>
          <a:xfrm>
            <a:off x="8042147" y="600075"/>
            <a:ext cx="3695828" cy="5792788"/>
          </a:xfrm>
          <a:prstGeom prst="rect">
            <a:avLst/>
          </a:prstGeom>
        </p:spPr>
      </p:pic>
    </p:spTree>
    <p:extLst>
      <p:ext uri="{BB962C8B-B14F-4D97-AF65-F5344CB8AC3E}">
        <p14:creationId xmlns:p14="http://schemas.microsoft.com/office/powerpoint/2010/main" val="1903568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114E39-E03D-4DEC-9DA5-77E230B7C158}"/>
              </a:ext>
            </a:extLst>
          </p:cNvPr>
          <p:cNvSpPr>
            <a:spLocks noGrp="1"/>
          </p:cNvSpPr>
          <p:nvPr>
            <p:ph type="title"/>
          </p:nvPr>
        </p:nvSpPr>
        <p:spPr>
          <a:xfrm>
            <a:off x="959157" y="1113764"/>
            <a:ext cx="3269749" cy="4624327"/>
          </a:xfrm>
        </p:spPr>
        <p:txBody>
          <a:bodyPr anchor="ctr">
            <a:normAutofit/>
          </a:bodyPr>
          <a:lstStyle/>
          <a:p>
            <a:r>
              <a:rPr lang="en-US" sz="3600" dirty="0">
                <a:solidFill>
                  <a:srgbClr val="FFFFFF"/>
                </a:solidFill>
              </a:rPr>
              <a:t>Overview of findings </a:t>
            </a:r>
          </a:p>
        </p:txBody>
      </p:sp>
      <p:sp>
        <p:nvSpPr>
          <p:cNvPr id="3" name="Content Placeholder 2">
            <a:extLst>
              <a:ext uri="{FF2B5EF4-FFF2-40B4-BE49-F238E27FC236}">
                <a16:creationId xmlns:a16="http://schemas.microsoft.com/office/drawing/2014/main" id="{11ADEF60-4F33-837B-842B-3B3C7B78BD46}"/>
              </a:ext>
            </a:extLst>
          </p:cNvPr>
          <p:cNvSpPr>
            <a:spLocks noGrp="1"/>
          </p:cNvSpPr>
          <p:nvPr>
            <p:ph idx="1"/>
          </p:nvPr>
        </p:nvSpPr>
        <p:spPr>
          <a:xfrm>
            <a:off x="5155905" y="485678"/>
            <a:ext cx="6108179" cy="5888772"/>
          </a:xfrm>
        </p:spPr>
        <p:txBody>
          <a:bodyPr anchor="ctr">
            <a:normAutofit/>
          </a:bodyPr>
          <a:lstStyle/>
          <a:p>
            <a:r>
              <a:rPr lang="en-US" sz="2400" dirty="0"/>
              <a:t>Most important factors:</a:t>
            </a:r>
          </a:p>
          <a:p>
            <a:pPr lvl="1"/>
            <a:r>
              <a:rPr lang="en-US" sz="2400" dirty="0"/>
              <a:t>Age (High)</a:t>
            </a:r>
          </a:p>
          <a:p>
            <a:pPr lvl="1"/>
            <a:r>
              <a:rPr lang="en-US" sz="2400" dirty="0"/>
              <a:t>Affluence grade (High)</a:t>
            </a:r>
          </a:p>
          <a:p>
            <a:pPr lvl="1"/>
            <a:r>
              <a:rPr lang="en-US" sz="2400" dirty="0"/>
              <a:t>Gender (Medium)</a:t>
            </a:r>
          </a:p>
          <a:p>
            <a:pPr lvl="1"/>
            <a:r>
              <a:rPr lang="en-US" sz="2400" dirty="0"/>
              <a:t>Amount spent in store this year (Low)</a:t>
            </a:r>
          </a:p>
          <a:p>
            <a:pPr lvl="1"/>
            <a:r>
              <a:rPr lang="en-US" sz="2400" dirty="0"/>
              <a:t>Time as loyalty member (Low)</a:t>
            </a:r>
          </a:p>
          <a:p>
            <a:r>
              <a:rPr lang="en-US" sz="2400" dirty="0"/>
              <a:t>On average, organic customers spend less, are younger, and have low loyalty status </a:t>
            </a:r>
          </a:p>
        </p:txBody>
      </p:sp>
    </p:spTree>
    <p:extLst>
      <p:ext uri="{BB962C8B-B14F-4D97-AF65-F5344CB8AC3E}">
        <p14:creationId xmlns:p14="http://schemas.microsoft.com/office/powerpoint/2010/main" val="652280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5A0672-A00B-4963-A6A1-170BBE229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3F148F-1C17-816C-588F-A45DB5D7310B}"/>
              </a:ext>
            </a:extLst>
          </p:cNvPr>
          <p:cNvSpPr>
            <a:spLocks noGrp="1"/>
          </p:cNvSpPr>
          <p:nvPr>
            <p:ph type="title"/>
          </p:nvPr>
        </p:nvSpPr>
        <p:spPr>
          <a:xfrm>
            <a:off x="581192" y="702156"/>
            <a:ext cx="7225075" cy="1013800"/>
          </a:xfrm>
        </p:spPr>
        <p:txBody>
          <a:bodyPr>
            <a:normAutofit/>
          </a:bodyPr>
          <a:lstStyle/>
          <a:p>
            <a:r>
              <a:rPr lang="en-US" sz="3600" dirty="0">
                <a:solidFill>
                  <a:schemeClr val="accent1"/>
                </a:solidFill>
              </a:rPr>
              <a:t>Target customer Profile</a:t>
            </a:r>
          </a:p>
        </p:txBody>
      </p:sp>
      <p:grpSp>
        <p:nvGrpSpPr>
          <p:cNvPr id="11" name="Group 10">
            <a:extLst>
              <a:ext uri="{FF2B5EF4-FFF2-40B4-BE49-F238E27FC236}">
                <a16:creationId xmlns:a16="http://schemas.microsoft.com/office/drawing/2014/main" id="{E8923A14-6C7A-45FB-A5F1-2D27670256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2" name="Rectangle 11">
              <a:extLst>
                <a:ext uri="{FF2B5EF4-FFF2-40B4-BE49-F238E27FC236}">
                  <a16:creationId xmlns:a16="http://schemas.microsoft.com/office/drawing/2014/main" id="{227738C0-CF5C-4616-B33E-C988DE11BE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784B4E1F-1F78-4844-B851-9410BA477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4B4AE0E5-28A2-4386-BC9B-71ABF5238A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3" name="Content Placeholder 2">
            <a:extLst>
              <a:ext uri="{FF2B5EF4-FFF2-40B4-BE49-F238E27FC236}">
                <a16:creationId xmlns:a16="http://schemas.microsoft.com/office/drawing/2014/main" id="{736094BA-8AF0-41AB-68CF-08E91A00F210}"/>
              </a:ext>
            </a:extLst>
          </p:cNvPr>
          <p:cNvSpPr>
            <a:spLocks noGrp="1"/>
          </p:cNvSpPr>
          <p:nvPr>
            <p:ph idx="1"/>
          </p:nvPr>
        </p:nvSpPr>
        <p:spPr>
          <a:xfrm>
            <a:off x="581194" y="1896533"/>
            <a:ext cx="7225074" cy="3962266"/>
          </a:xfrm>
        </p:spPr>
        <p:txBody>
          <a:bodyPr>
            <a:normAutofit/>
          </a:bodyPr>
          <a:lstStyle/>
          <a:p>
            <a:r>
              <a:rPr lang="en-US" sz="3200" dirty="0"/>
              <a:t>Mainly female</a:t>
            </a:r>
          </a:p>
          <a:p>
            <a:r>
              <a:rPr lang="en-US" sz="3200" dirty="0"/>
              <a:t>Under 39.5 years old</a:t>
            </a:r>
          </a:p>
          <a:p>
            <a:r>
              <a:rPr lang="en-US" sz="3200" dirty="0"/>
              <a:t>Affluence grade between 9.5 and 18.5</a:t>
            </a:r>
          </a:p>
          <a:p>
            <a:r>
              <a:rPr lang="en-US" sz="3200" dirty="0"/>
              <a:t>Low amount spent in store </a:t>
            </a:r>
          </a:p>
          <a:p>
            <a:r>
              <a:rPr lang="en-US" sz="3200" dirty="0"/>
              <a:t>Most likely to have Tin membership </a:t>
            </a:r>
          </a:p>
          <a:p>
            <a:r>
              <a:rPr lang="en-US" sz="3200" dirty="0"/>
              <a:t>Belong to neighborhood group F</a:t>
            </a:r>
          </a:p>
        </p:txBody>
      </p:sp>
      <p:pic>
        <p:nvPicPr>
          <p:cNvPr id="4" name="Content Placeholder 4" descr="Woman buying greens at farmer's market">
            <a:extLst>
              <a:ext uri="{FF2B5EF4-FFF2-40B4-BE49-F238E27FC236}">
                <a16:creationId xmlns:a16="http://schemas.microsoft.com/office/drawing/2014/main" id="{4D803FAC-5543-D34C-B3F6-0376B3948D49}"/>
              </a:ext>
            </a:extLst>
          </p:cNvPr>
          <p:cNvPicPr>
            <a:picLocks noChangeAspect="1"/>
          </p:cNvPicPr>
          <p:nvPr/>
        </p:nvPicPr>
        <p:blipFill>
          <a:blip r:embed="rId3"/>
          <a:srcRect l="28664" t="887" r="28750" b="-886"/>
          <a:stretch/>
        </p:blipFill>
        <p:spPr>
          <a:xfrm>
            <a:off x="8042147" y="600075"/>
            <a:ext cx="3695828" cy="5792788"/>
          </a:xfrm>
          <a:prstGeom prst="rect">
            <a:avLst/>
          </a:prstGeom>
        </p:spPr>
      </p:pic>
      <p:sp>
        <p:nvSpPr>
          <p:cNvPr id="5" name="TextBox 4">
            <a:extLst>
              <a:ext uri="{FF2B5EF4-FFF2-40B4-BE49-F238E27FC236}">
                <a16:creationId xmlns:a16="http://schemas.microsoft.com/office/drawing/2014/main" id="{4AB505AC-BB1E-AD21-2BC0-8425A94CED26}"/>
              </a:ext>
            </a:extLst>
          </p:cNvPr>
          <p:cNvSpPr txBox="1"/>
          <p:nvPr/>
        </p:nvSpPr>
        <p:spPr>
          <a:xfrm>
            <a:off x="8042147" y="6392863"/>
            <a:ext cx="3695828" cy="461665"/>
          </a:xfrm>
          <a:prstGeom prst="rect">
            <a:avLst/>
          </a:prstGeom>
          <a:noFill/>
        </p:spPr>
        <p:txBody>
          <a:bodyPr wrap="square" rtlCol="0">
            <a:spAutoFit/>
          </a:bodyPr>
          <a:lstStyle/>
          <a:p>
            <a:pPr algn="ctr"/>
            <a:r>
              <a:rPr lang="en-US" sz="2400" dirty="0"/>
              <a:t>”Organic Olivia”</a:t>
            </a:r>
          </a:p>
        </p:txBody>
      </p:sp>
    </p:spTree>
    <p:extLst>
      <p:ext uri="{BB962C8B-B14F-4D97-AF65-F5344CB8AC3E}">
        <p14:creationId xmlns:p14="http://schemas.microsoft.com/office/powerpoint/2010/main" val="743544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17B24-38A1-4C26-6219-4700F17757B8}"/>
              </a:ext>
            </a:extLst>
          </p:cNvPr>
          <p:cNvSpPr>
            <a:spLocks noGrp="1"/>
          </p:cNvSpPr>
          <p:nvPr>
            <p:ph type="title"/>
          </p:nvPr>
        </p:nvSpPr>
        <p:spPr/>
        <p:txBody>
          <a:bodyPr>
            <a:normAutofit/>
          </a:bodyPr>
          <a:lstStyle/>
          <a:p>
            <a:r>
              <a:rPr lang="en-US" sz="3600" dirty="0"/>
              <a:t>Actionable recommendations </a:t>
            </a:r>
          </a:p>
        </p:txBody>
      </p:sp>
      <p:sp>
        <p:nvSpPr>
          <p:cNvPr id="7" name="Content Placeholder 6">
            <a:extLst>
              <a:ext uri="{FF2B5EF4-FFF2-40B4-BE49-F238E27FC236}">
                <a16:creationId xmlns:a16="http://schemas.microsoft.com/office/drawing/2014/main" id="{4959AB9C-3179-04FF-801A-D74988562EF3}"/>
              </a:ext>
            </a:extLst>
          </p:cNvPr>
          <p:cNvSpPr>
            <a:spLocks noGrp="1"/>
          </p:cNvSpPr>
          <p:nvPr>
            <p:ph idx="1"/>
          </p:nvPr>
        </p:nvSpPr>
        <p:spPr/>
        <p:txBody>
          <a:bodyPr/>
          <a:lstStyle/>
          <a:p>
            <a:r>
              <a:rPr lang="en-US" sz="3200" dirty="0"/>
              <a:t>Offer organic products at competitive prices</a:t>
            </a:r>
          </a:p>
          <a:p>
            <a:r>
              <a:rPr lang="en-US" sz="3200" dirty="0"/>
              <a:t>Focus marketing on younger customers </a:t>
            </a:r>
          </a:p>
          <a:p>
            <a:r>
              <a:rPr lang="en-US" sz="3200" dirty="0"/>
              <a:t>Neighborhood specific campaigns </a:t>
            </a:r>
          </a:p>
          <a:p>
            <a:r>
              <a:rPr lang="en-US" sz="3200" dirty="0"/>
              <a:t>Enhance loyalty program</a:t>
            </a:r>
          </a:p>
        </p:txBody>
      </p:sp>
    </p:spTree>
    <p:extLst>
      <p:ext uri="{BB962C8B-B14F-4D97-AF65-F5344CB8AC3E}">
        <p14:creationId xmlns:p14="http://schemas.microsoft.com/office/powerpoint/2010/main" val="3698436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5CB481D-E6B5-4DA2-9178-6DE77AB5C9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63A2F1-69D5-592F-C99C-0040BBE2DCAA}"/>
              </a:ext>
            </a:extLst>
          </p:cNvPr>
          <p:cNvSpPr>
            <a:spLocks noGrp="1"/>
          </p:cNvSpPr>
          <p:nvPr>
            <p:ph type="title"/>
          </p:nvPr>
        </p:nvSpPr>
        <p:spPr>
          <a:xfrm>
            <a:off x="4382724" y="702156"/>
            <a:ext cx="7225075" cy="1013800"/>
          </a:xfrm>
        </p:spPr>
        <p:txBody>
          <a:bodyPr>
            <a:normAutofit/>
          </a:bodyPr>
          <a:lstStyle/>
          <a:p>
            <a:r>
              <a:rPr lang="en-US" sz="3600" dirty="0">
                <a:solidFill>
                  <a:schemeClr val="accent1"/>
                </a:solidFill>
              </a:rPr>
              <a:t>Technical Appendix – Steps</a:t>
            </a:r>
          </a:p>
        </p:txBody>
      </p:sp>
      <p:grpSp>
        <p:nvGrpSpPr>
          <p:cNvPr id="11" name="Group 10">
            <a:extLst>
              <a:ext uri="{FF2B5EF4-FFF2-40B4-BE49-F238E27FC236}">
                <a16:creationId xmlns:a16="http://schemas.microsoft.com/office/drawing/2014/main" id="{6277250E-AC94-4AE1-B264-401790964E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2" name="Rectangle 11">
              <a:extLst>
                <a:ext uri="{FF2B5EF4-FFF2-40B4-BE49-F238E27FC236}">
                  <a16:creationId xmlns:a16="http://schemas.microsoft.com/office/drawing/2014/main" id="{7EEC8A17-C370-4333-8546-E2AEDB9CE0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969D8784-71D8-4FB0-887B-FB5192AFFE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08FF2EEA-3DC8-41E5-8A32-96F598118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pic>
        <p:nvPicPr>
          <p:cNvPr id="4" name="Picture 3" descr="Digital financial graphs">
            <a:extLst>
              <a:ext uri="{FF2B5EF4-FFF2-40B4-BE49-F238E27FC236}">
                <a16:creationId xmlns:a16="http://schemas.microsoft.com/office/drawing/2014/main" id="{42DF423C-85BC-CC58-DCB1-4080885D6701}"/>
              </a:ext>
            </a:extLst>
          </p:cNvPr>
          <p:cNvPicPr>
            <a:picLocks noChangeAspect="1"/>
          </p:cNvPicPr>
          <p:nvPr/>
        </p:nvPicPr>
        <p:blipFill>
          <a:blip r:embed="rId3"/>
          <a:srcRect l="37153" r="9596" b="-2"/>
          <a:stretch/>
        </p:blipFill>
        <p:spPr>
          <a:xfrm>
            <a:off x="448732" y="600075"/>
            <a:ext cx="3683001" cy="5775325"/>
          </a:xfrm>
          <a:prstGeom prst="rect">
            <a:avLst/>
          </a:prstGeom>
        </p:spPr>
      </p:pic>
      <p:sp>
        <p:nvSpPr>
          <p:cNvPr id="3" name="Content Placeholder 2">
            <a:extLst>
              <a:ext uri="{FF2B5EF4-FFF2-40B4-BE49-F238E27FC236}">
                <a16:creationId xmlns:a16="http://schemas.microsoft.com/office/drawing/2014/main" id="{8DCA23FC-974E-BB78-B0CB-7BC5523C2A3E}"/>
              </a:ext>
            </a:extLst>
          </p:cNvPr>
          <p:cNvSpPr>
            <a:spLocks noGrp="1"/>
          </p:cNvSpPr>
          <p:nvPr>
            <p:ph idx="1"/>
          </p:nvPr>
        </p:nvSpPr>
        <p:spPr>
          <a:xfrm>
            <a:off x="4382726" y="1896532"/>
            <a:ext cx="7225074" cy="4478867"/>
          </a:xfrm>
        </p:spPr>
        <p:txBody>
          <a:bodyPr>
            <a:normAutofit fontScale="92500" lnSpcReduction="20000"/>
          </a:bodyPr>
          <a:lstStyle/>
          <a:p>
            <a:pPr>
              <a:buClr>
                <a:srgbClr val="4590B8"/>
              </a:buClr>
            </a:pPr>
            <a:r>
              <a:rPr lang="en-US" sz="2800" dirty="0"/>
              <a:t>Data preparation</a:t>
            </a:r>
          </a:p>
          <a:p>
            <a:pPr>
              <a:buClr>
                <a:srgbClr val="4590B8"/>
              </a:buClr>
            </a:pPr>
            <a:r>
              <a:rPr lang="en-US" sz="2800" dirty="0"/>
              <a:t>Split data into training and testing</a:t>
            </a:r>
          </a:p>
          <a:p>
            <a:pPr>
              <a:buClr>
                <a:srgbClr val="4590B8"/>
              </a:buClr>
            </a:pPr>
            <a:r>
              <a:rPr lang="en-US" sz="2800" dirty="0"/>
              <a:t>Ran multiple classifier models:</a:t>
            </a:r>
          </a:p>
          <a:p>
            <a:pPr lvl="1">
              <a:buClr>
                <a:srgbClr val="4590B8"/>
              </a:buClr>
            </a:pPr>
            <a:r>
              <a:rPr lang="en-US" sz="2800" dirty="0"/>
              <a:t>Decision Tree</a:t>
            </a:r>
          </a:p>
          <a:p>
            <a:pPr lvl="1">
              <a:buClr>
                <a:srgbClr val="4590B8"/>
              </a:buClr>
            </a:pPr>
            <a:r>
              <a:rPr lang="en-US" sz="2800" dirty="0"/>
              <a:t>Random Forest</a:t>
            </a:r>
          </a:p>
          <a:p>
            <a:pPr lvl="1">
              <a:buClr>
                <a:srgbClr val="4590B8"/>
              </a:buClr>
            </a:pPr>
            <a:r>
              <a:rPr lang="en-US" sz="2800" dirty="0"/>
              <a:t>Gradient Boosting</a:t>
            </a:r>
          </a:p>
          <a:p>
            <a:pPr>
              <a:buClr>
                <a:srgbClr val="4590B8"/>
              </a:buClr>
            </a:pPr>
            <a:r>
              <a:rPr lang="en-US" sz="2800" dirty="0"/>
              <a:t>Tuned models</a:t>
            </a:r>
          </a:p>
          <a:p>
            <a:pPr>
              <a:buClr>
                <a:srgbClr val="4590B8"/>
              </a:buClr>
            </a:pPr>
            <a:r>
              <a:rPr lang="en-US" sz="2800" dirty="0"/>
              <a:t>Assessed scores and variable importance </a:t>
            </a:r>
          </a:p>
          <a:p>
            <a:pPr>
              <a:buClr>
                <a:srgbClr val="4590B8"/>
              </a:buClr>
            </a:pPr>
            <a:r>
              <a:rPr lang="en-US" sz="2800" dirty="0"/>
              <a:t>Visualized Decision Tree</a:t>
            </a:r>
          </a:p>
        </p:txBody>
      </p:sp>
    </p:spTree>
    <p:extLst>
      <p:ext uri="{BB962C8B-B14F-4D97-AF65-F5344CB8AC3E}">
        <p14:creationId xmlns:p14="http://schemas.microsoft.com/office/powerpoint/2010/main" val="772689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9B97E-43FF-7849-F5FD-2D44199430B1}"/>
              </a:ext>
            </a:extLst>
          </p:cNvPr>
          <p:cNvSpPr>
            <a:spLocks noGrp="1"/>
          </p:cNvSpPr>
          <p:nvPr>
            <p:ph type="title"/>
          </p:nvPr>
        </p:nvSpPr>
        <p:spPr/>
        <p:txBody>
          <a:bodyPr>
            <a:normAutofit/>
          </a:bodyPr>
          <a:lstStyle/>
          <a:p>
            <a:r>
              <a:rPr lang="en-US" sz="3600"/>
              <a:t>Technical Appendix – Comparing Metrics</a:t>
            </a:r>
            <a:endParaRPr lang="en-US" sz="3600" dirty="0"/>
          </a:p>
        </p:txBody>
      </p:sp>
      <p:pic>
        <p:nvPicPr>
          <p:cNvPr id="4" name="Picture 3">
            <a:extLst>
              <a:ext uri="{FF2B5EF4-FFF2-40B4-BE49-F238E27FC236}">
                <a16:creationId xmlns:a16="http://schemas.microsoft.com/office/drawing/2014/main" id="{9B9E8690-ADC0-1842-4007-7A071A1AA61D}"/>
              </a:ext>
            </a:extLst>
          </p:cNvPr>
          <p:cNvPicPr>
            <a:picLocks noChangeAspect="1"/>
          </p:cNvPicPr>
          <p:nvPr/>
        </p:nvPicPr>
        <p:blipFill>
          <a:blip r:embed="rId3"/>
          <a:stretch>
            <a:fillRect/>
          </a:stretch>
        </p:blipFill>
        <p:spPr>
          <a:xfrm>
            <a:off x="470847" y="2886636"/>
            <a:ext cx="11250306" cy="2599764"/>
          </a:xfrm>
          <a:prstGeom prst="rect">
            <a:avLst/>
          </a:prstGeom>
        </p:spPr>
      </p:pic>
    </p:spTree>
    <p:extLst>
      <p:ext uri="{BB962C8B-B14F-4D97-AF65-F5344CB8AC3E}">
        <p14:creationId xmlns:p14="http://schemas.microsoft.com/office/powerpoint/2010/main" val="2023319280"/>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Dividend</Template>
  <TotalTime>872</TotalTime>
  <Words>1213</Words>
  <Application>Microsoft Macintosh PowerPoint</Application>
  <PresentationFormat>Widescreen</PresentationFormat>
  <Paragraphs>73</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-webkit-standard</vt:lpstr>
      <vt:lpstr>Aptos</vt:lpstr>
      <vt:lpstr>Gill Sans MT</vt:lpstr>
      <vt:lpstr>Wingdings 2</vt:lpstr>
      <vt:lpstr>Dividend</vt:lpstr>
      <vt:lpstr>PowerPoint Presentation</vt:lpstr>
      <vt:lpstr>Table of Contents</vt:lpstr>
      <vt:lpstr>Business Problem</vt:lpstr>
      <vt:lpstr>Model</vt:lpstr>
      <vt:lpstr>Overview of findings </vt:lpstr>
      <vt:lpstr>Target customer Profile</vt:lpstr>
      <vt:lpstr>Actionable recommendations </vt:lpstr>
      <vt:lpstr>Technical Appendix – Steps</vt:lpstr>
      <vt:lpstr>Technical Appendix – Comparing Metrics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Kusmierczuk, Karol</dc:creator>
  <cp:lastModifiedBy>Kusmierczuk, Karol</cp:lastModifiedBy>
  <cp:revision>74</cp:revision>
  <dcterms:created xsi:type="dcterms:W3CDTF">2025-01-25T16:44:06Z</dcterms:created>
  <dcterms:modified xsi:type="dcterms:W3CDTF">2025-01-26T20:27:12Z</dcterms:modified>
</cp:coreProperties>
</file>

<file path=docProps/thumbnail.jpeg>
</file>